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Times" panose="02020603050405020304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 Fu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3FAEA0-73DD-4954-A3EF-58C24D494860}">
  <a:tblStyle styleId="{5B3FAEA0-73DD-4954-A3EF-58C24D4948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09T23:13:48.977" idx="1">
    <p:pos x="6000" y="0"/>
    <p:text>Do we need this?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8e00c3075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8e00c3075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58e00c3075_8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ac7a1b1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ac7a1b1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ac7a1b196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6c11f5de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6c11f5de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56c11f5def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6c11f5d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6c11f5d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56c11f5def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c11f5de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c11f5de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6c11f5def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acbe0460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acbe0460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7acbe0460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b52b3d9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b52b3d9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9" name="Google Shape;219;g7b52b3d9b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acbe0460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acbe0460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7acbe04603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8e00c30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8e00c30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8e00c307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8e00c307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8e00c3075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8e00c3075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c11f5de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c11f5de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56c11f5de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b52b3d9b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b52b3d9b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7b52b3d9b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abc0108af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abc0108af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1" name="Google Shape;281;g7abc0108af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8e00c307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8e00c307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58e00c3075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6c11f5de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6c11f5de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56c11f5def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abc0108af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abc0108af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7abc0108af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abc0108af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abc0108af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3" name="Google Shape;323;g7abc0108af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abc0108a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abc0108a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2" name="Google Shape;332;g7abc0108af_2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abc0108af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abc0108af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1" name="Google Shape;341;g7abc0108af_2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abc0108a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abc0108a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0" name="Google Shape;350;g7abc0108af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abc0108a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abc0108a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9" name="Google Shape;359;g7abc0108af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8e00c3075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8e00c3075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8e00c3075_5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6c11f5de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6c11f5de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56c11f5def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6c11f5de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6c11f5de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56c11f5def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abc0108a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abc0108af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7abc0108af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ac7a1b1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ac7a1b19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7ac7a1b196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6c11f5de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6c11f5de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56c11f5def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8db58db3a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8db58db3a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58db58db3a_4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b52b3d9b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b52b3d9b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7b52b3d9b9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e00c3075_5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e00c3075_5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5" name="Google Shape;105;g58e00c3075_5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8e00c3075_5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8e00c3075_5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5" name="Google Shape;115;g58e00c3075_5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8e00c3075_5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8e00c3075_5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5" name="Google Shape;125;g58e00c3075_5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e00c3075_5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e00c3075_5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6" name="Google Shape;136;g58e00c3075_5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3b1082c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3b1082c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13b1082c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6c11f5de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6c11f5de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7" name="Google Shape;157;g56c11f5def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533400" y="1885950"/>
            <a:ext cx="6629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BE4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33400" y="2686050"/>
            <a:ext cx="6248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/>
          <p:nvPr/>
        </p:nvSpPr>
        <p:spPr>
          <a:xfrm>
            <a:off x="212725" y="261699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2" descr="ISU LEFT white.eps"/>
          <p:cNvPicPr preferRelativeResize="0"/>
          <p:nvPr/>
        </p:nvPicPr>
        <p:blipFill rotWithShape="1">
          <a:blip r:embed="rId2">
            <a:alphaModFix/>
          </a:blip>
          <a:srcRect b="38234"/>
          <a:stretch/>
        </p:blipFill>
        <p:spPr>
          <a:xfrm>
            <a:off x="533400" y="622697"/>
            <a:ext cx="3562350" cy="2933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468313" y="97155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105150" y="-1466850"/>
            <a:ext cx="30861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5572125" y="1000125"/>
            <a:ext cx="37719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495425" y="-923925"/>
            <a:ext cx="3771900" cy="58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1pPr>
            <a:lvl2pPr marL="914400" lvl="1" indent="-36068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2pPr>
            <a:lvl3pPr marL="1371600" lvl="2" indent="-36068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3pPr>
            <a:lvl4pPr marL="1828800" lvl="3" indent="-36068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4pPr>
            <a:lvl5pPr marL="2286000" lvl="4" indent="-360679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7244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5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spcBef>
                <a:spcPts val="56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CE1126"/>
              </a:buClr>
              <a:buSzPts val="2560"/>
              <a:buFont typeface="Times"/>
              <a:buNone/>
              <a:defRPr sz="32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E1126"/>
              </a:buClr>
              <a:buSzPts val="2240"/>
              <a:buFont typeface="Times"/>
              <a:buNone/>
              <a:defRPr sz="28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E1126"/>
              </a:buClr>
              <a:buSzPts val="1920"/>
              <a:buFont typeface="Times"/>
              <a:buNone/>
              <a:defRPr sz="24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212725" y="261699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ISU LEFT white.eps"/>
          <p:cNvPicPr preferRelativeResize="0"/>
          <p:nvPr/>
        </p:nvPicPr>
        <p:blipFill rotWithShape="1">
          <a:blip r:embed="rId13">
            <a:alphaModFix/>
          </a:blip>
          <a:srcRect b="38234"/>
          <a:stretch/>
        </p:blipFill>
        <p:spPr>
          <a:xfrm>
            <a:off x="533400" y="4774446"/>
            <a:ext cx="2396490" cy="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5715000" y="473632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b3LMTyzI4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533400" y="1885950"/>
            <a:ext cx="7887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Sheet Vision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533400" y="2686050"/>
            <a:ext cx="8349900" cy="2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2000" u="sng"/>
              <a:t>Members</a:t>
            </a:r>
            <a:r>
              <a:rPr lang="en-US" sz="2000"/>
              <a:t>: Ricardo Faure, Bryan Fung, Garrett Greenfield, 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2000"/>
              <a:t>     Trevin Nance, Walter Svenddal</a:t>
            </a:r>
            <a:br>
              <a:rPr lang="en-US" sz="2000"/>
            </a:b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 u="sng"/>
              <a:t>Faculty Advisor</a:t>
            </a:r>
            <a:r>
              <a:rPr lang="en-US" sz="2000"/>
              <a:t>: Alexander Stoytchev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</a:pPr>
            <a:endParaRPr sz="2000"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68330" y="971550"/>
            <a:ext cx="514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/>
              <a:t>EE/CPRE/SE 492 Fall 2019, Team sddec19-13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Constraints and Considerations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Multi platform application.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Different styles of sheet music.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Many different symbols to interpret in sheet music.</a:t>
            </a:r>
            <a:endParaRPr/>
          </a:p>
          <a:p>
            <a:pPr marL="914400" lvl="1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What is “Beginner sheet music”?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Operating conditions (Lighting, Camera quality).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Computer vision may be computationally expensive.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Risks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Encrypting requests to the server.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Legality (Photography/Storing of copyrighted music).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 survey 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Sheet Vision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Single line only.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Only creates MIDI file.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Musescore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Existing created sheet music.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Does not show how to play.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Playscore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Poor UI.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Misaligned progress bar.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Does not show how to play.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685788" y="2061001"/>
            <a:ext cx="77724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System Design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Decomposition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User scans or selects a sheet music from their gallery and sends it to the server.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User watches a preview of how to play in accordance to the sheet music.</a:t>
            </a:r>
            <a:endParaRPr>
              <a:highlight>
                <a:srgbClr val="CCCCCC"/>
              </a:highlight>
            </a:endParaRPr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User plays the piano to simulate the sheet music.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625338" y="1"/>
            <a:ext cx="77724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Demo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215" name="Google Shape;215;p27" title="Sheet Vision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5550" y="857251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l="31801" b="-2648"/>
          <a:stretch/>
        </p:blipFill>
        <p:spPr>
          <a:xfrm>
            <a:off x="2585949" y="1217600"/>
            <a:ext cx="3972100" cy="26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685800" y="1015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Architecture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145725" y="1426350"/>
            <a:ext cx="2369700" cy="5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Frontend:</a:t>
            </a:r>
            <a:br>
              <a:rPr lang="en-US"/>
            </a:br>
            <a:r>
              <a:rPr lang="en-US"/>
              <a:t>React Native/Expo</a:t>
            </a:r>
            <a:endParaRPr/>
          </a:p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Modular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Multiplatform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Javascript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6628575" y="1217600"/>
            <a:ext cx="2369700" cy="5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Backend: </a:t>
            </a:r>
            <a:br>
              <a:rPr lang="en-US"/>
            </a:br>
            <a:r>
              <a:rPr lang="en-US"/>
              <a:t>AWS</a:t>
            </a:r>
            <a:endParaRPr/>
          </a:p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Lambda, S3, API Gateway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OpenCV 4.0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Python 3.6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l="47215" t="31931"/>
          <a:stretch/>
        </p:blipFill>
        <p:spPr>
          <a:xfrm>
            <a:off x="5760025" y="1062901"/>
            <a:ext cx="3312248" cy="20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AWS work?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60669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API Gateway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REST API, sends/receives data to </a:t>
            </a:r>
            <a:br>
              <a:rPr lang="en-US"/>
            </a:br>
            <a:r>
              <a:rPr lang="en-US"/>
              <a:t>different Amazon Web Services.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S3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Buckets contains application files.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Files can trigger Lambda functions.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Lambda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Write serverless code in any language.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Return data back in a response, or post back data into S3.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Computer Vision Algorithm</a:t>
            </a:r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Runs on AWS in four stages:</a:t>
            </a:r>
            <a:endParaRPr/>
          </a:p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AutoNum type="arabicPeriod"/>
            </a:pPr>
            <a:r>
              <a:rPr lang="en-US"/>
              <a:t>Image sectioning 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AutoNum type="arabicPeriod"/>
            </a:pPr>
            <a:r>
              <a:rPr lang="en-US"/>
              <a:t>Staff/Bar identification.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AutoNum type="arabicPeriod"/>
            </a:pPr>
            <a:r>
              <a:rPr lang="en-US"/>
              <a:t>Note extraction.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AutoNum type="arabicPeriod"/>
            </a:pPr>
            <a:r>
              <a:rPr lang="en-US"/>
              <a:t>Note mapping and JSON construction.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Image Sectioning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78" y="1126700"/>
            <a:ext cx="2053273" cy="2737698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3002" y="1126688"/>
            <a:ext cx="2053276" cy="27377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115" y="1126713"/>
            <a:ext cx="2053276" cy="273768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253" y="1126700"/>
            <a:ext cx="2053276" cy="2737708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168875" y="3913800"/>
            <a:ext cx="2053200" cy="4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Convert to Grayscale</a:t>
            </a:r>
            <a:endParaRPr sz="1000"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2433038" y="3913811"/>
            <a:ext cx="2053200" cy="4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Gaussian Threshold</a:t>
            </a:r>
            <a:br>
              <a:rPr lang="en-US" sz="1000"/>
            </a:br>
            <a:r>
              <a:rPr lang="en-US" sz="1000"/>
              <a:t>(Fixes lighting differences)</a:t>
            </a:r>
            <a:endParaRPr sz="1000"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4697213" y="3913800"/>
            <a:ext cx="2053200" cy="4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Find Contours </a:t>
            </a:r>
            <a:br>
              <a:rPr lang="en-US" sz="1000"/>
            </a:br>
            <a:r>
              <a:rPr lang="en-US" sz="1000"/>
              <a:t>(Find largest white object, </a:t>
            </a:r>
            <a:br>
              <a:rPr lang="en-US" sz="1000"/>
            </a:br>
            <a:r>
              <a:rPr lang="en-US" sz="1000"/>
              <a:t>erase all else)</a:t>
            </a:r>
            <a:endParaRPr sz="1000"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6961388" y="3913800"/>
            <a:ext cx="2053200" cy="4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Find Contours </a:t>
            </a:r>
            <a:br>
              <a:rPr lang="en-US" sz="1000"/>
            </a:br>
            <a:r>
              <a:rPr lang="en-US" sz="1000"/>
              <a:t>(Find largest black objects)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85788" y="2061001"/>
            <a:ext cx="77724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Project plan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Staff/Bar Identification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575" y="1392138"/>
            <a:ext cx="3145626" cy="23592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4">
            <a:alphaModFix/>
          </a:blip>
          <a:srcRect r="64453"/>
          <a:stretch/>
        </p:blipFill>
        <p:spPr>
          <a:xfrm>
            <a:off x="838200" y="2771475"/>
            <a:ext cx="4045152" cy="818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5">
            <a:alphaModFix/>
          </a:blip>
          <a:srcRect r="64453" b="51442"/>
          <a:stretch/>
        </p:blipFill>
        <p:spPr>
          <a:xfrm>
            <a:off x="838200" y="1468337"/>
            <a:ext cx="4045152" cy="744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3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788675" y="1047900"/>
            <a:ext cx="4094700" cy="40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Hough lines (Find all fitting lines in the image)</a:t>
            </a:r>
            <a:endParaRPr sz="1000"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813425" y="2334819"/>
            <a:ext cx="4094700" cy="40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Five custom lines found from Hough lines</a:t>
            </a:r>
            <a:endParaRPr sz="1000"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5272450" y="971700"/>
            <a:ext cx="4094700" cy="40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Hough lines dual space (Each blue dot is a line)</a:t>
            </a:r>
            <a:endParaRPr sz="1000"/>
          </a:p>
        </p:txBody>
      </p:sp>
      <p:cxnSp>
        <p:nvCxnSpPr>
          <p:cNvPr id="276" name="Google Shape;276;p32"/>
          <p:cNvCxnSpPr>
            <a:stCxn id="271" idx="3"/>
          </p:cNvCxnSpPr>
          <p:nvPr/>
        </p:nvCxnSpPr>
        <p:spPr>
          <a:xfrm>
            <a:off x="4883352" y="1840725"/>
            <a:ext cx="423900" cy="3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32"/>
          <p:cNvCxnSpPr>
            <a:endCxn id="270" idx="3"/>
          </p:cNvCxnSpPr>
          <p:nvPr/>
        </p:nvCxnSpPr>
        <p:spPr>
          <a:xfrm rot="10800000">
            <a:off x="4883352" y="3180637"/>
            <a:ext cx="417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Note Detection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376" y="3362400"/>
            <a:ext cx="4307240" cy="11089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363" y="880475"/>
            <a:ext cx="4307275" cy="1108958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8375" y="2121438"/>
            <a:ext cx="4307275" cy="110894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Notes To Music Data Structure</a:t>
            </a:r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297" name="Google Shape;297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812" y="900888"/>
            <a:ext cx="5404389" cy="33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/>
          <p:nvPr/>
        </p:nvSpPr>
        <p:spPr>
          <a:xfrm>
            <a:off x="2415900" y="4107250"/>
            <a:ext cx="4312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* there were very few whole, half and eighth rests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125" y="450287"/>
            <a:ext cx="2739525" cy="36526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Test Plan</a:t>
            </a:r>
            <a:endParaRPr sz="3400"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5102400" cy="35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Lambda Testing Suite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Request Tests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Functional Testing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Application usability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Algorithm accuracy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Audio “smell test”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Community Testing</a:t>
            </a:r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500" y="397787"/>
            <a:ext cx="3883503" cy="389072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9" name="Google Shape;3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950" y="395532"/>
            <a:ext cx="2133599" cy="389524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Risks Mitigations</a:t>
            </a:r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8486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Requests sent are unencrypted.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No user data is ever collected or sent to our databases.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No risk to our users data.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PUT and GETS to AWS lambda only allowed by our client.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Data being posted to our S3 buckets and processed is ignored if not of the correct format.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Legality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Sheet music stored only temporarily on app/backend.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Not distributing copyrighted material.</a:t>
            </a:r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</a:t>
            </a:r>
            <a:r>
              <a:rPr lang="en-US" sz="1200"/>
              <a:t>-Backend</a:t>
            </a:r>
            <a:endParaRPr sz="1200"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React-Native doesn’t allow requests to and from pages with no Authorized SSL certificates.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No way to add our EC2 server to Certificate Authorities on Mobile, especially since it’s self-signed.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Lambda request sizes are limited to 10 MB (images can be larger sometimes).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Machine Vision algorithm requires clear images (compression wasn’t an option.)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S3 triggers don’t support POST.</a:t>
            </a:r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Innovations</a:t>
            </a:r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Strange request structure to accommodate for limitations.</a:t>
            </a:r>
            <a:endParaRPr/>
          </a:p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PUT request to S3 (base64 string of image).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S3 triggers lambda function on upload.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Store result back in S3.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Get average of how long a request returns.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Add on the standard deviation.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Have client GET the output from S3 after given time.</a:t>
            </a:r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46" name="Google Shape;346;p39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</a:t>
            </a:r>
            <a:r>
              <a:rPr lang="en-US" sz="1200"/>
              <a:t>-Computer Vision</a:t>
            </a:r>
            <a:endParaRPr sz="1200"/>
          </a:p>
        </p:txBody>
      </p:sp>
      <p:sp>
        <p:nvSpPr>
          <p:cNvPr id="353" name="Google Shape;353;p40"/>
          <p:cNvSpPr txBox="1">
            <a:spLocks noGrp="1"/>
          </p:cNvSpPr>
          <p:nvPr>
            <p:ph type="body" idx="1"/>
          </p:nvPr>
        </p:nvSpPr>
        <p:spPr>
          <a:xfrm>
            <a:off x="865725" y="790925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Image sizing issues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Broke symbol detection.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Solved by dynamically sizing symbol templates.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Accuracy issues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Still an issue.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Reduced by using dynamically sized templates.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Reducing runtimes</a:t>
            </a:r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</a:t>
            </a:r>
            <a:r>
              <a:rPr lang="en-US" sz="1200"/>
              <a:t>-Frontend</a:t>
            </a:r>
            <a:endParaRPr sz="1200"/>
          </a:p>
        </p:txBody>
      </p:sp>
      <p:sp>
        <p:nvSpPr>
          <p:cNvPr id="362" name="Google Shape;362;p41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Expo libraries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Lack of documentation &amp; examples.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Cross Platform diversity.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Constraints between Expo and React Native.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Technologies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React Native.</a:t>
            </a:r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9637" r="37783"/>
          <a:stretch/>
        </p:blipFill>
        <p:spPr>
          <a:xfrm>
            <a:off x="3047875" y="1025200"/>
            <a:ext cx="3048262" cy="32610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685788" y="2061001"/>
            <a:ext cx="77724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Conclusion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Project Status</a:t>
            </a:r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App main functionalities work as described.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Machine vision model completed.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AWS connected with every component.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Communication between server and app fully functional.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1" name="Google Shape;381;p4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Use more well-known development platform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Android Studio, XCode, React Native.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Multiplatform code very inconsistent. Could be easier to work with platforms indepently.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Continue with AWS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Fantastic platform for hosting applications</a:t>
            </a:r>
            <a:endParaRPr/>
          </a:p>
          <a:p>
            <a:pPr marL="914400" lvl="1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○"/>
            </a:pPr>
            <a:r>
              <a:rPr lang="en-US"/>
              <a:t>Research more about limitations and interactions with client platforms before finalizing our choices.</a:t>
            </a:r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Implementations </a:t>
            </a:r>
            <a:r>
              <a:rPr lang="en-US" sz="1200"/>
              <a:t>-Frontend/Backend</a:t>
            </a:r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90" name="Google Shape;390;p4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Implementations </a:t>
            </a:r>
            <a:r>
              <a:rPr lang="en-US" sz="1200"/>
              <a:t>-Machine Vision</a:t>
            </a:r>
            <a:endParaRPr/>
          </a:p>
        </p:txBody>
      </p:sp>
      <p:sp>
        <p:nvSpPr>
          <p:cNvPr id="397" name="Google Shape;397;p4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Improve performance.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Improve accuracy.</a:t>
            </a:r>
            <a:endParaRPr/>
          </a:p>
        </p:txBody>
      </p:sp>
      <p:sp>
        <p:nvSpPr>
          <p:cNvPr id="398" name="Google Shape;398;p45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Responsibility/Contributions</a:t>
            </a:r>
            <a:endParaRPr/>
          </a:p>
        </p:txBody>
      </p:sp>
      <p:sp>
        <p:nvSpPr>
          <p:cNvPr id="406" name="Google Shape;406;p46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07" name="Google Shape;407;p4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  <p:graphicFrame>
        <p:nvGraphicFramePr>
          <p:cNvPr id="408" name="Google Shape;408;p46"/>
          <p:cNvGraphicFramePr/>
          <p:nvPr/>
        </p:nvGraphicFramePr>
        <p:xfrm>
          <a:off x="2159000" y="1423050"/>
          <a:ext cx="4826000" cy="2301210"/>
        </p:xfrm>
        <a:graphic>
          <a:graphicData uri="http://schemas.openxmlformats.org/drawingml/2006/table">
            <a:tbl>
              <a:tblPr>
                <a:noFill/>
                <a:tableStyleId>{5B3FAEA0-73DD-4954-A3EF-58C24D494860}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6E6259"/>
                          </a:solidFill>
                        </a:rPr>
                        <a:t>Name</a:t>
                      </a:r>
                      <a:endParaRPr b="1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6E6259"/>
                          </a:solidFill>
                        </a:rPr>
                        <a:t>Responsibility</a:t>
                      </a:r>
                      <a:endParaRPr b="1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Bryan Fung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Frontend Developer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Garrett Greenfield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Frontend Developer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Ricardo Faure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Frontend/Backend Architect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Trevin Nance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Machine vision Engineer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6E6259"/>
                          </a:solidFill>
                        </a:rPr>
                        <a:t>Walter Svenddal</a:t>
                      </a:r>
                      <a:endParaRPr sz="110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6E6259"/>
                          </a:solidFill>
                        </a:rPr>
                        <a:t>Machine vision Engineer</a:t>
                      </a:r>
                      <a:endParaRPr sz="1100" dirty="0">
                        <a:solidFill>
                          <a:srgbClr val="6E625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</a:t>
            </a:r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Thank you ISU Engineering Department and Dr. Daniels for providing us with this opportunity.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We would like to thank our faculty advisor Dr. Stoytchev for his support and great feedback.</a:t>
            </a:r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>
            <a:spLocks noGrp="1"/>
          </p:cNvSpPr>
          <p:nvPr>
            <p:ph type="title"/>
          </p:nvPr>
        </p:nvSpPr>
        <p:spPr>
          <a:xfrm>
            <a:off x="685788" y="2061001"/>
            <a:ext cx="77724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l="9637" r="37783"/>
          <a:stretch/>
        </p:blipFill>
        <p:spPr>
          <a:xfrm>
            <a:off x="5174725" y="941225"/>
            <a:ext cx="3048262" cy="32610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40197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Sheet music is helpful, but it’s:</a:t>
            </a: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Hard to read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Hard to learn from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Hard to “hear the music”</a:t>
            </a:r>
            <a:endParaRPr sz="20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sddec19-13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46" y="1137561"/>
            <a:ext cx="1474225" cy="28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300" y="1397712"/>
            <a:ext cx="4191049" cy="2348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8"/>
          <p:cNvSpPr/>
          <p:nvPr/>
        </p:nvSpPr>
        <p:spPr>
          <a:xfrm rot="-4400979">
            <a:off x="2455343" y="724940"/>
            <a:ext cx="2367064" cy="2847070"/>
          </a:xfrm>
          <a:prstGeom prst="flowChartExtra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50" y="1137550"/>
            <a:ext cx="1474225" cy="28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300" y="1397712"/>
            <a:ext cx="4191049" cy="2348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sddec19-13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1" name="Google Shape;141;p19"/>
          <p:cNvSpPr/>
          <p:nvPr/>
        </p:nvSpPr>
        <p:spPr>
          <a:xfrm rot="-4400979">
            <a:off x="2455343" y="724940"/>
            <a:ext cx="2367064" cy="2847070"/>
          </a:xfrm>
          <a:prstGeom prst="flowChartExtra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50" y="1137550"/>
            <a:ext cx="1474225" cy="28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925" y="1075825"/>
            <a:ext cx="747825" cy="7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300" y="1397712"/>
            <a:ext cx="4191049" cy="2348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Requirements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971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App can take picture &amp; send it to backend CV algorithm.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CV algorithm identifies sheet music components.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CV algorithm translates symbols to a music data structure.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Data sent back to app, and app plays music based on data.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App shows a piano being played while music is played.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Non-Functional Requirements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41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068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Computer vision algorithm should be able to analyze the sheet music in less than 15 seconds.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Algorithm should detect most beginner music symbols.</a:t>
            </a:r>
            <a:endParaRPr/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/>
              <a:t>Application’s music playback should “sound as accurately as possible”.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sddec19-13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1071</Words>
  <Application>Microsoft Office PowerPoint</Application>
  <PresentationFormat>On-screen Show (16:9)</PresentationFormat>
  <Paragraphs>277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Open Sans</vt:lpstr>
      <vt:lpstr>Times</vt:lpstr>
      <vt:lpstr>Calibri</vt:lpstr>
      <vt:lpstr>Arial</vt:lpstr>
      <vt:lpstr>PowerPoint</vt:lpstr>
      <vt:lpstr>Sheet Vision</vt:lpstr>
      <vt:lpstr>Project plan  </vt:lpstr>
      <vt:lpstr>Problem Statement</vt:lpstr>
      <vt:lpstr>Problem Statement</vt:lpstr>
      <vt:lpstr>Problem Statement</vt:lpstr>
      <vt:lpstr>Problem Statement</vt:lpstr>
      <vt:lpstr>Problem Statement</vt:lpstr>
      <vt:lpstr>Functional Requirements</vt:lpstr>
      <vt:lpstr>Non-Functional Requirements</vt:lpstr>
      <vt:lpstr>Constraints and Considerations</vt:lpstr>
      <vt:lpstr>Risks</vt:lpstr>
      <vt:lpstr>Market survey </vt:lpstr>
      <vt:lpstr>System Design  </vt:lpstr>
      <vt:lpstr>Functional Decomposition</vt:lpstr>
      <vt:lpstr>Video Demo</vt:lpstr>
      <vt:lpstr>General Architecture</vt:lpstr>
      <vt:lpstr>How does AWS work?</vt:lpstr>
      <vt:lpstr>Computer Vision Algorithm</vt:lpstr>
      <vt:lpstr>1. Image Sectioning</vt:lpstr>
      <vt:lpstr>2. Staff/Bar Identification</vt:lpstr>
      <vt:lpstr>3. Note Detection</vt:lpstr>
      <vt:lpstr>4. Notes To Music Data Structure</vt:lpstr>
      <vt:lpstr>Test Plan</vt:lpstr>
      <vt:lpstr> </vt:lpstr>
      <vt:lpstr>Risks Mitigations</vt:lpstr>
      <vt:lpstr>Challenges -Backend</vt:lpstr>
      <vt:lpstr>Innovations</vt:lpstr>
      <vt:lpstr>Challenges -Computer Vision</vt:lpstr>
      <vt:lpstr>Challenges -Frontend</vt:lpstr>
      <vt:lpstr>Conclusion  </vt:lpstr>
      <vt:lpstr>Current Project Status</vt:lpstr>
      <vt:lpstr>Future Implementations -Frontend/Backend</vt:lpstr>
      <vt:lpstr>Future Implementations -Machine Vision</vt:lpstr>
      <vt:lpstr>Task Responsibility/Contributions</vt:lpstr>
      <vt:lpstr>Acknowledgement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Sheet Vision</dc:title>
  <cp:lastModifiedBy>Bryanfh</cp:lastModifiedBy>
  <cp:revision>1</cp:revision>
  <dcterms:modified xsi:type="dcterms:W3CDTF">2019-12-11T06:23:33Z</dcterms:modified>
</cp:coreProperties>
</file>